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5" r:id="rId28"/>
    <p:sldId id="286" r:id="rId29"/>
    <p:sldId id="281" r:id="rId30"/>
    <p:sldId id="282" r:id="rId31"/>
    <p:sldId id="283" r:id="rId3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034"/>
    <a:srgbClr val="092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4645025" y="1535111"/>
            <a:ext cx="4041775" cy="63976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217" y="-9565"/>
            <a:ext cx="9912435" cy="6877131"/>
          </a:xfrm>
          <a:prstGeom prst="rect">
            <a:avLst/>
          </a:prstGeom>
        </p:spPr>
      </p:pic>
      <p:sp>
        <p:nvSpPr>
          <p:cNvPr id="3" name="Название 1"/>
          <p:cNvSpPr txBox="1"/>
          <p:nvPr/>
        </p:nvSpPr>
        <p:spPr>
          <a:xfrm>
            <a:off x="685800" y="4545705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85000" lnSpcReduction="20000"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Урок вот-вот </a:t>
            </a: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начнется.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Приготовься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, сейчас будет что-то новенькое!</a:t>
            </a: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766352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0"/>
            <a:ext cx="9998710" cy="6936988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27355" y="1691640"/>
            <a:ext cx="9998710" cy="347472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2" y="2114812"/>
            <a:ext cx="8821759" cy="2378321"/>
          </a:xfrm>
          <a:prstGeom prst="rect">
            <a:avLst/>
          </a:prstGeom>
        </p:spPr>
      </p:pic>
      <p:sp>
        <p:nvSpPr>
          <p:cNvPr id="9" name="Название 1"/>
          <p:cNvSpPr txBox="1">
            <a:spLocks/>
          </p:cNvSpPr>
          <p:nvPr/>
        </p:nvSpPr>
        <p:spPr>
          <a:xfrm>
            <a:off x="457200" y="198184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Secure Secret Storage</a:t>
            </a:r>
            <a:endParaRPr lang="en-US" sz="35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065303"/>
            <a:ext cx="9998710" cy="27273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U</a:t>
            </a:r>
            <a:r>
              <a:rPr lang="en-US" dirty="0" smtClean="0">
                <a:latin typeface="Montserrat" panose="00000500000000000000" pitchFamily="2" charset="-52"/>
              </a:rPr>
              <a:t>nsealing the Vault</a:t>
            </a:r>
            <a:endParaRPr dirty="0"/>
          </a:p>
        </p:txBody>
      </p:sp>
      <p:sp>
        <p:nvSpPr>
          <p:cNvPr id="15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2011680" y="2478025"/>
            <a:ext cx="4937760" cy="1719071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Data in Vault encrypted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Vault requires encryption key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Must be provided online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>
            <a:off x="-427355" y="1691640"/>
            <a:ext cx="9998710" cy="347472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45" y="1920240"/>
            <a:ext cx="6062992" cy="3160579"/>
          </a:xfrm>
          <a:prstGeom prst="rect">
            <a:avLst/>
          </a:prstGeom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457200" y="20732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Unsealing the Vault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8" name="Название 1"/>
          <p:cNvSpPr txBox="1">
            <a:spLocks/>
          </p:cNvSpPr>
          <p:nvPr/>
        </p:nvSpPr>
        <p:spPr>
          <a:xfrm>
            <a:off x="457200" y="20732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Unsealing the Vault</a:t>
            </a:r>
            <a:endParaRPr lang="en-US" sz="3500" dirty="0"/>
          </a:p>
        </p:txBody>
      </p:sp>
      <p:sp>
        <p:nvSpPr>
          <p:cNvPr id="9" name="Прямоугольник 3"/>
          <p:cNvSpPr/>
          <p:nvPr/>
        </p:nvSpPr>
        <p:spPr>
          <a:xfrm>
            <a:off x="-427355" y="2152650"/>
            <a:ext cx="9998710" cy="2476500"/>
          </a:xfrm>
          <a:prstGeom prst="rect">
            <a:avLst/>
          </a:prstGeom>
          <a:solidFill>
            <a:srgbClr val="0920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1" y="3002117"/>
            <a:ext cx="5052058" cy="11547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0" y="11588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r>
              <a:t>UNSEALING THE VAULT</a:t>
            </a:r>
          </a:p>
        </p:txBody>
      </p:sp>
      <p:sp>
        <p:nvSpPr>
          <p:cNvPr id="171" name="Подзаголовок 2"/>
          <p:cNvSpPr txBox="1"/>
          <p:nvPr/>
        </p:nvSpPr>
        <p:spPr>
          <a:xfrm>
            <a:off x="6045329" y="6179827"/>
            <a:ext cx="3040553" cy="52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Devops.Course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>
            <a:off x="-427355" y="1933575"/>
            <a:ext cx="9998710" cy="299085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39" y="2090912"/>
            <a:ext cx="5138928" cy="2679540"/>
          </a:xfrm>
          <a:prstGeom prst="rect">
            <a:avLst/>
          </a:prstGeom>
        </p:spPr>
      </p:pic>
      <p:sp>
        <p:nvSpPr>
          <p:cNvPr id="8" name="Название 1"/>
          <p:cNvSpPr txBox="1">
            <a:spLocks/>
          </p:cNvSpPr>
          <p:nvPr/>
        </p:nvSpPr>
        <p:spPr>
          <a:xfrm>
            <a:off x="457200" y="20732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Unsealing the Vault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581912"/>
            <a:ext cx="9998710" cy="369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8184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D</a:t>
            </a:r>
            <a:r>
              <a:rPr lang="en-US" dirty="0" smtClean="0">
                <a:latin typeface="Montserrat" panose="00000500000000000000" pitchFamily="2" charset="-52"/>
              </a:rPr>
              <a:t>ynamic Secrets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7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777240" y="1929660"/>
            <a:ext cx="7214616" cy="332814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Never provide “root” credentials to clients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Provide limited access credentials based on role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Generated on demand when requested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Leases are enforceable via revocation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Audit trail can identify point of compromise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8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208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D</a:t>
            </a:r>
            <a:r>
              <a:rPr lang="en-US" dirty="0" smtClean="0">
                <a:latin typeface="Montserrat" panose="00000500000000000000" pitchFamily="2" charset="-52"/>
              </a:rPr>
              <a:t>ynamic Secrets</a:t>
            </a:r>
            <a:endParaRPr dirty="0"/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2190750"/>
            <a:ext cx="9998710" cy="238125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31" y="2801378"/>
            <a:ext cx="7562088" cy="13178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427355" y="1236952"/>
            <a:ext cx="9998710" cy="4384096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4" y="1419226"/>
            <a:ext cx="8741899" cy="3792750"/>
          </a:xfrm>
          <a:prstGeom prst="rect">
            <a:avLst/>
          </a:prstGeom>
        </p:spPr>
      </p:pic>
      <p:sp>
        <p:nvSpPr>
          <p:cNvPr id="11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1" name="Прямоугольник 3"/>
          <p:cNvSpPr/>
          <p:nvPr/>
        </p:nvSpPr>
        <p:spPr>
          <a:xfrm>
            <a:off x="-427355" y="2016221"/>
            <a:ext cx="9998710" cy="2749358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00789"/>
            <a:ext cx="9144000" cy="1999271"/>
          </a:xfrm>
          <a:prstGeom prst="rect">
            <a:avLst/>
          </a:prstGeom>
        </p:spPr>
      </p:pic>
      <p:sp>
        <p:nvSpPr>
          <p:cNvPr id="12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>
            <a:off x="-427355" y="2016221"/>
            <a:ext cx="9998710" cy="2749358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5" y="2409824"/>
            <a:ext cx="8942426" cy="1734549"/>
          </a:xfrm>
          <a:prstGeom prst="rect">
            <a:avLst/>
          </a:prstGeom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393" y="-4830"/>
            <a:ext cx="9898786" cy="6867661"/>
          </a:xfrm>
          <a:prstGeom prst="rect">
            <a:avLst/>
          </a:prstGeom>
        </p:spPr>
      </p:pic>
      <p:sp>
        <p:nvSpPr>
          <p:cNvPr id="6" name="Название 1"/>
          <p:cNvSpPr txBox="1"/>
          <p:nvPr/>
        </p:nvSpPr>
        <p:spPr>
          <a:xfrm>
            <a:off x="685800" y="3886284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dirty="0" smtClean="0">
                <a:latin typeface="Montserrat" panose="00000500000000000000" pitchFamily="2" charset="-52"/>
              </a:rPr>
              <a:t>Vault</a:t>
            </a:r>
            <a:endParaRPr sz="4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27355" y="1997171"/>
            <a:ext cx="9998710" cy="2749358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19009"/>
            <a:ext cx="8824809" cy="2510141"/>
          </a:xfrm>
          <a:prstGeom prst="rect">
            <a:avLst/>
          </a:prstGeom>
        </p:spPr>
      </p:pic>
      <p:sp>
        <p:nvSpPr>
          <p:cNvPr id="9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427355" y="1809750"/>
            <a:ext cx="9998710" cy="312420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5999"/>
            <a:ext cx="9144000" cy="2626002"/>
          </a:xfrm>
          <a:prstGeom prst="rect">
            <a:avLst/>
          </a:prstGeom>
        </p:spPr>
      </p:pic>
      <p:sp>
        <p:nvSpPr>
          <p:cNvPr id="9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27355" y="2019300"/>
            <a:ext cx="9998710" cy="2819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181100" y="2419350"/>
            <a:ext cx="7562850" cy="20193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Pluggable </a:t>
            </a:r>
            <a:r>
              <a:rPr sz="2200" dirty="0" err="1">
                <a:latin typeface="Montserrat" panose="00000500000000000000" pitchFamily="2" charset="-52"/>
              </a:rPr>
              <a:t>Backends</a:t>
            </a:r>
            <a:r>
              <a:rPr sz="2200" dirty="0">
                <a:latin typeface="Montserrat" panose="00000500000000000000" pitchFamily="2" charset="-52"/>
              </a:rPr>
              <a:t> 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AWS, Consul, PostgreSQL, MySQL, Transit, Generic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Grow support over time</a:t>
            </a:r>
          </a:p>
        </p:txBody>
      </p:sp>
      <p:sp>
        <p:nvSpPr>
          <p:cNvPr id="9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1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85775" y="201613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48100">
              <a:defRPr sz="3762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Leasing</a:t>
            </a:r>
            <a:r>
              <a:rPr dirty="0" smtClean="0">
                <a:latin typeface="Montserrat" panose="00000500000000000000" pitchFamily="2" charset="-52"/>
              </a:rPr>
              <a:t>,</a:t>
            </a:r>
            <a:r>
              <a:rPr lang="en-US" dirty="0" smtClean="0">
                <a:latin typeface="Montserrat" panose="00000500000000000000" pitchFamily="2" charset="-52"/>
              </a:rPr>
              <a:t> Renewal</a:t>
            </a:r>
            <a:r>
              <a:rPr dirty="0" smtClean="0">
                <a:latin typeface="Montserrat" panose="00000500000000000000" pitchFamily="2" charset="-52"/>
              </a:rPr>
              <a:t>,</a:t>
            </a:r>
            <a:r>
              <a:rPr lang="en-US" dirty="0" smtClean="0">
                <a:latin typeface="Montserrat" panose="00000500000000000000" pitchFamily="2" charset="-52"/>
              </a:rPr>
              <a:t> and Revocation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1233584"/>
            <a:ext cx="9998710" cy="43908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657225" y="1294509"/>
            <a:ext cx="8067675" cy="402044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Every Secret has a Lease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Secrets are revoked at the end of the lease unless renewed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Secrets may be revoked early by operators</a:t>
            </a:r>
          </a:p>
          <a:p>
            <a:pPr marL="778040" lvl="1" indent="-320840">
              <a:lnSpc>
                <a:spcPct val="150000"/>
              </a:lnSpc>
              <a:buFontTx/>
              <a:buChar char="•"/>
            </a:pPr>
            <a:r>
              <a:rPr sz="2000" dirty="0">
                <a:latin typeface="Montserrat" panose="00000500000000000000" pitchFamily="2" charset="-52"/>
              </a:rPr>
              <a:t> “Break Glass” procedure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Dynamic Secrets make leases enforceable</a:t>
            </a:r>
          </a:p>
          <a:p>
            <a:pPr marL="778040" lvl="1" indent="-320840">
              <a:lnSpc>
                <a:spcPct val="150000"/>
              </a:lnSpc>
              <a:buFontTx/>
              <a:buChar char="•"/>
            </a:pPr>
            <a:r>
              <a:rPr sz="2000" dirty="0">
                <a:latin typeface="Montserrat" panose="00000500000000000000" pitchFamily="2" charset="-52"/>
              </a:rPr>
              <a:t>Not possible for arbitrary secrets</a:t>
            </a:r>
          </a:p>
          <a:p>
            <a:pPr marL="778040" lvl="1" indent="-320840">
              <a:lnSpc>
                <a:spcPct val="150000"/>
              </a:lnSpc>
              <a:buFontTx/>
              <a:buChar char="•"/>
            </a:pPr>
            <a:r>
              <a:rPr sz="2000" dirty="0">
                <a:latin typeface="Montserrat" panose="00000500000000000000" pitchFamily="2" charset="-52"/>
              </a:rPr>
              <a:t>Not possible for transit backend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2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1613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A</a:t>
            </a:r>
            <a:r>
              <a:rPr lang="en-US" dirty="0" smtClean="0">
                <a:latin typeface="Montserrat" panose="00000500000000000000" pitchFamily="2" charset="-52"/>
              </a:rPr>
              <a:t>uditing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1581912"/>
            <a:ext cx="9998710" cy="369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809750" y="1866900"/>
            <a:ext cx="5676900" cy="31242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Pluggable Audit </a:t>
            </a:r>
            <a:r>
              <a:rPr sz="2200" dirty="0" err="1">
                <a:latin typeface="Montserrat" panose="00000500000000000000" pitchFamily="2" charset="-52"/>
              </a:rPr>
              <a:t>Backends</a:t>
            </a:r>
            <a:endParaRPr sz="2200" dirty="0">
              <a:latin typeface="Montserrat" panose="00000500000000000000" pitchFamily="2" charset="-52"/>
            </a:endParaRP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Request and Response Logging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Prioritizes Safety over Availability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Secrets Hashed in Audits</a:t>
            </a:r>
          </a:p>
          <a:p>
            <a:pPr marL="778040" lvl="1" indent="-320840">
              <a:lnSpc>
                <a:spcPct val="150000"/>
              </a:lnSpc>
              <a:buFontTx/>
              <a:buChar char="•"/>
            </a:pPr>
            <a:r>
              <a:rPr sz="2200" dirty="0">
                <a:latin typeface="Montserrat" panose="00000500000000000000" pitchFamily="2" charset="-52"/>
              </a:rPr>
              <a:t>Searchable, but not reversible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2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1613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Rich </a:t>
            </a:r>
            <a:r>
              <a:rPr lang="en-US" dirty="0" smtClean="0">
                <a:latin typeface="Montserrat" panose="00000500000000000000" pitchFamily="2" charset="-52"/>
              </a:rPr>
              <a:t>ACLs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2228850"/>
            <a:ext cx="9998710" cy="2400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590675" y="2428618"/>
            <a:ext cx="6153150" cy="2047875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Role Based Policies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Restrict access to “need to know”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Default Deny, must be explicitly allowed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3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1113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Flexible </a:t>
            </a:r>
            <a:r>
              <a:rPr lang="en-US" dirty="0" err="1" smtClean="0">
                <a:latin typeface="Montserrat" panose="00000500000000000000" pitchFamily="2" charset="-52"/>
              </a:rPr>
              <a:t>Auth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2314575"/>
            <a:ext cx="9998710" cy="2228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147762" y="2486026"/>
            <a:ext cx="6848475" cy="20574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Pluggable </a:t>
            </a:r>
            <a:r>
              <a:rPr sz="2200" dirty="0" err="1">
                <a:latin typeface="Montserrat" panose="00000500000000000000" pitchFamily="2" charset="-52"/>
              </a:rPr>
              <a:t>Backends</a:t>
            </a:r>
            <a:endParaRPr sz="2200" dirty="0">
              <a:latin typeface="Montserrat" panose="00000500000000000000" pitchFamily="2" charset="-52"/>
            </a:endParaRP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Tokens, GitHub, </a:t>
            </a:r>
            <a:r>
              <a:rPr sz="2200" dirty="0" err="1">
                <a:latin typeface="Montserrat" panose="00000500000000000000" pitchFamily="2" charset="-52"/>
              </a:rPr>
              <a:t>AppID</a:t>
            </a:r>
            <a:r>
              <a:rPr sz="2200" dirty="0">
                <a:latin typeface="Montserrat" panose="00000500000000000000" pitchFamily="2" charset="-52"/>
              </a:rPr>
              <a:t>, User/Pass, TLS Certs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Machine-Oriented vs Operator-Oriented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3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1113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Flexible </a:t>
            </a:r>
            <a:r>
              <a:rPr lang="en-US" dirty="0" err="1" smtClean="0">
                <a:latin typeface="Montserrat" panose="00000500000000000000" pitchFamily="2" charset="-52"/>
              </a:rPr>
              <a:t>Auth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1380393"/>
            <a:ext cx="9998710" cy="4281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12" y="1906465"/>
            <a:ext cx="772477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70706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3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1113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Dynamic DB Secrets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1380393"/>
            <a:ext cx="9998710" cy="42818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986" y="1600591"/>
            <a:ext cx="7236068" cy="367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9644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3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208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High Availability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2343150"/>
            <a:ext cx="9998710" cy="2171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2628900" y="2557462"/>
            <a:ext cx="4600575" cy="174307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Consul used for leader election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Active/Standby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Automatic failover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15" name="Прямоугольник 3"/>
          <p:cNvSpPr/>
          <p:nvPr/>
        </p:nvSpPr>
        <p:spPr>
          <a:xfrm>
            <a:off x="-411721" y="2700763"/>
            <a:ext cx="9967441" cy="11985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Название 1"/>
          <p:cNvSpPr txBox="1">
            <a:spLocks noGrp="1"/>
          </p:cNvSpPr>
          <p:nvPr>
            <p:ph type="title"/>
          </p:nvPr>
        </p:nvSpPr>
        <p:spPr>
          <a:xfrm>
            <a:off x="0" y="2751331"/>
            <a:ext cx="9144000" cy="10708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 smtClean="0">
                <a:latin typeface="Montserrat" panose="00000500000000000000" pitchFamily="2" charset="-52"/>
              </a:rPr>
              <a:t>M</a:t>
            </a:r>
            <a:r>
              <a:rPr lang="en-US" dirty="0" smtClean="0">
                <a:latin typeface="Montserrat" panose="00000500000000000000" pitchFamily="2" charset="-52"/>
              </a:rPr>
              <a:t>odern </a:t>
            </a:r>
            <a:r>
              <a:rPr dirty="0" smtClean="0">
                <a:latin typeface="Montserrat" panose="00000500000000000000" pitchFamily="2" charset="-52"/>
              </a:rPr>
              <a:t>S</a:t>
            </a:r>
            <a:r>
              <a:rPr lang="en-US" dirty="0" smtClean="0">
                <a:latin typeface="Montserrat" panose="00000500000000000000" pitchFamily="2" charset="-52"/>
              </a:rPr>
              <a:t>ecrets</a:t>
            </a:r>
            <a:r>
              <a:rPr dirty="0" smtClean="0">
                <a:latin typeface="Montserrat" panose="00000500000000000000" pitchFamily="2" charset="-52"/>
              </a:rPr>
              <a:t> M</a:t>
            </a:r>
            <a:r>
              <a:rPr lang="en-US" dirty="0" smtClean="0">
                <a:latin typeface="Montserrat" panose="00000500000000000000" pitchFamily="2" charset="-52"/>
              </a:rPr>
              <a:t>anagement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6" name="Google Shape;338;p37"/>
          <p:cNvSpPr txBox="1">
            <a:spLocks/>
          </p:cNvSpPr>
          <p:nvPr/>
        </p:nvSpPr>
        <p:spPr>
          <a:xfrm>
            <a:off x="457200" y="2627552"/>
            <a:ext cx="8229600" cy="114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smtClean="0">
                <a:solidFill>
                  <a:srgbClr val="FFFFFF"/>
                </a:solidFill>
                <a:latin typeface="Montserrat" panose="00000500000000000000" pitchFamily="2" charset="-52"/>
              </a:rPr>
              <a:t>Questions ?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688026"/>
            <a:ext cx="9998710" cy="820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" name="Название 1"/>
          <p:cNvSpPr txBox="1">
            <a:spLocks/>
          </p:cNvSpPr>
          <p:nvPr/>
        </p:nvSpPr>
        <p:spPr>
          <a:xfrm>
            <a:off x="457200" y="3004901"/>
            <a:ext cx="8229600" cy="6038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US" sz="3400" dirty="0" smtClean="0">
                <a:latin typeface="Montserrat" panose="00000500000000000000" pitchFamily="2" charset="-52"/>
              </a:rPr>
              <a:t>Thanks for attention!</a:t>
            </a:r>
            <a:endParaRPr lang="en-US"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19" name="Прямоугольник 3"/>
          <p:cNvSpPr/>
          <p:nvPr/>
        </p:nvSpPr>
        <p:spPr>
          <a:xfrm>
            <a:off x="-427355" y="1596307"/>
            <a:ext cx="9998710" cy="36653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W</a:t>
            </a:r>
            <a:r>
              <a:rPr lang="en-US" dirty="0" smtClean="0">
                <a:latin typeface="Montserrat" panose="00000500000000000000" pitchFamily="2" charset="-52"/>
              </a:rPr>
              <a:t>hat is a Secret?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2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955548" y="1956816"/>
            <a:ext cx="7232904" cy="27485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Security-sensitive information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Personally-identifiable information (PII)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DB User/Pass, AWS IAM Credentials, SSL Keys, Encryption Keys 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Anything that would make the news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002536"/>
            <a:ext cx="9998710" cy="2852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H</a:t>
            </a:r>
            <a:r>
              <a:rPr lang="en-US" dirty="0" smtClean="0">
                <a:latin typeface="Montserrat" panose="00000500000000000000" pitchFamily="2" charset="-52"/>
              </a:rPr>
              <a:t>ow</a:t>
            </a:r>
            <a:r>
              <a:rPr dirty="0" smtClean="0">
                <a:latin typeface="Montserrat" panose="00000500000000000000" pitchFamily="2" charset="-52"/>
              </a:rPr>
              <a:t> D</a:t>
            </a:r>
            <a:r>
              <a:rPr lang="en-US" dirty="0" smtClean="0">
                <a:latin typeface="Montserrat" panose="00000500000000000000" pitchFamily="2" charset="-52"/>
              </a:rPr>
              <a:t>o</a:t>
            </a:r>
            <a:r>
              <a:rPr dirty="0" smtClean="0">
                <a:latin typeface="Montserrat" panose="00000500000000000000" pitchFamily="2" charset="-52"/>
              </a:rPr>
              <a:t> </a:t>
            </a:r>
            <a:r>
              <a:rPr dirty="0">
                <a:latin typeface="Montserrat" panose="00000500000000000000" pitchFamily="2" charset="-52"/>
              </a:rPr>
              <a:t>I </a:t>
            </a:r>
            <a:r>
              <a:rPr dirty="0" smtClean="0">
                <a:latin typeface="Montserrat" panose="00000500000000000000" pitchFamily="2" charset="-52"/>
              </a:rPr>
              <a:t>D</a:t>
            </a:r>
            <a:r>
              <a:rPr lang="en-US" dirty="0" smtClean="0">
                <a:latin typeface="Montserrat" panose="00000500000000000000" pitchFamily="2" charset="-52"/>
              </a:rPr>
              <a:t>istribute</a:t>
            </a:r>
            <a:r>
              <a:rPr dirty="0" smtClean="0">
                <a:latin typeface="Montserrat" panose="00000500000000000000" pitchFamily="2" charset="-52"/>
              </a:rPr>
              <a:t> S</a:t>
            </a:r>
            <a:r>
              <a:rPr lang="en-US" dirty="0" smtClean="0">
                <a:latin typeface="Montserrat" panose="00000500000000000000" pitchFamily="2" charset="-52"/>
              </a:rPr>
              <a:t>ecrets</a:t>
            </a:r>
            <a:r>
              <a:rPr dirty="0" smtClean="0">
                <a:latin typeface="Montserrat" panose="00000500000000000000" pitchFamily="2" charset="-52"/>
              </a:rPr>
              <a:t>?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2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2027110" y="2168712"/>
            <a:ext cx="5089781" cy="2520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How do applications get secrets?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How do operators get secrets?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How do secrets get updated?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800" dirty="0">
                <a:latin typeface="Montserrat" panose="00000500000000000000" pitchFamily="2" charset="-52"/>
              </a:rPr>
              <a:t>How do secrets get revoked?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606844"/>
            <a:ext cx="9998710" cy="3644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1536478" y="193298"/>
            <a:ext cx="6071044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V</a:t>
            </a:r>
            <a:r>
              <a:rPr lang="en-US" dirty="0" smtClean="0">
                <a:latin typeface="Montserrat" panose="00000500000000000000" pitchFamily="2" charset="-52"/>
              </a:rPr>
              <a:t>ault Goals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3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179576" y="1837944"/>
            <a:ext cx="7059168" cy="3132190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Single source for Secrets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Programmatic Application Access (Automated)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Operator Access (Manual)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Practical Security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Modern Data Center Friendly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789783"/>
            <a:ext cx="9998710" cy="32784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V</a:t>
            </a:r>
            <a:r>
              <a:rPr lang="en-US" dirty="0" smtClean="0">
                <a:latin typeface="Montserrat" panose="00000500000000000000" pitchFamily="2" charset="-52"/>
              </a:rPr>
              <a:t>ault Features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3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630936" y="1935205"/>
            <a:ext cx="8494776" cy="299341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Secure Secret Storage (in-memory, Consul, file, and more)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Dynamic Secrets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Leasing, Renewal, and Revocation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Auditing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Rich ACLs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Multiple Client Authentication Methods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975104"/>
            <a:ext cx="9998710" cy="2907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S</a:t>
            </a:r>
            <a:r>
              <a:rPr lang="en-US" dirty="0" smtClean="0">
                <a:latin typeface="Montserrat" panose="00000500000000000000" pitchFamily="2" charset="-52"/>
              </a:rPr>
              <a:t>ecure</a:t>
            </a:r>
            <a:r>
              <a:rPr dirty="0" smtClean="0">
                <a:latin typeface="Montserrat" panose="00000500000000000000" pitchFamily="2" charset="-52"/>
              </a:rPr>
              <a:t> S</a:t>
            </a:r>
            <a:r>
              <a:rPr lang="en-US" dirty="0" smtClean="0">
                <a:latin typeface="Montserrat" panose="00000500000000000000" pitchFamily="2" charset="-52"/>
              </a:rPr>
              <a:t>ecret</a:t>
            </a:r>
            <a:r>
              <a:rPr dirty="0" smtClean="0">
                <a:latin typeface="Montserrat" panose="00000500000000000000" pitchFamily="2" charset="-52"/>
              </a:rPr>
              <a:t> S</a:t>
            </a:r>
            <a:r>
              <a:rPr lang="en-US" dirty="0" smtClean="0">
                <a:latin typeface="Montserrat" panose="00000500000000000000" pitchFamily="2" charset="-52"/>
              </a:rPr>
              <a:t>torage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4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520276" y="2120802"/>
            <a:ext cx="6045329" cy="245059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Data is encrypted in transit and at rest 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256bit AES in GCM mode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TLS 1.2 for clients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No HSM required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039112"/>
            <a:ext cx="9998710" cy="2779776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8184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S</a:t>
            </a:r>
            <a:r>
              <a:rPr lang="en-US" dirty="0" smtClean="0">
                <a:latin typeface="Montserrat" panose="00000500000000000000" pitchFamily="2" charset="-52"/>
              </a:rPr>
              <a:t>ecure Secret Storage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0" y="2519764"/>
            <a:ext cx="8485632" cy="16343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397</Words>
  <Application>Microsoft Office PowerPoint</Application>
  <PresentationFormat>On-screen Show (4:3)</PresentationFormat>
  <Paragraphs>89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Montserrat</vt:lpstr>
      <vt:lpstr>Тема Office</vt:lpstr>
      <vt:lpstr>PowerPoint Presentation</vt:lpstr>
      <vt:lpstr>PowerPoint Presentation</vt:lpstr>
      <vt:lpstr>Modern Secrets Management</vt:lpstr>
      <vt:lpstr>What is a Secret?</vt:lpstr>
      <vt:lpstr>How Do I Distribute Secrets?</vt:lpstr>
      <vt:lpstr>Vault Goals</vt:lpstr>
      <vt:lpstr>Vault Features</vt:lpstr>
      <vt:lpstr>Secure Secret Storage</vt:lpstr>
      <vt:lpstr>Secure Secret Storage</vt:lpstr>
      <vt:lpstr>PowerPoint Presentation</vt:lpstr>
      <vt:lpstr>Unsealing the Vault</vt:lpstr>
      <vt:lpstr>PowerPoint Presentation</vt:lpstr>
      <vt:lpstr>PowerPoint Presentation</vt:lpstr>
      <vt:lpstr>UNSEALING THE VAULT</vt:lpstr>
      <vt:lpstr>Dynamic Secrets</vt:lpstr>
      <vt:lpstr>Dynamic Secrets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Leasing, Renewal, and Revocation</vt:lpstr>
      <vt:lpstr>Auditing</vt:lpstr>
      <vt:lpstr>Rich ACLs</vt:lpstr>
      <vt:lpstr>Flexible Auth</vt:lpstr>
      <vt:lpstr>Flexible Auth</vt:lpstr>
      <vt:lpstr>Dynamic DB Secrets</vt:lpstr>
      <vt:lpstr>High Availability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Shachneva</dc:creator>
  <cp:lastModifiedBy>Nick Lototskiy</cp:lastModifiedBy>
  <cp:revision>42</cp:revision>
  <dcterms:modified xsi:type="dcterms:W3CDTF">2020-07-01T15:11:58Z</dcterms:modified>
</cp:coreProperties>
</file>